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aira Medium"/>
      <p:regular r:id="rId17"/>
    </p:embeddedFont>
    <p:embeddedFont>
      <p:font typeface="Saira Medium"/>
      <p:regular r:id="rId18"/>
    </p:embeddedFont>
    <p:embeddedFont>
      <p:font typeface="Saira Medium"/>
      <p:regular r:id="rId19"/>
    </p:embeddedFont>
    <p:embeddedFont>
      <p:font typeface="Saira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10-7.png>
</file>

<file path=ppt/media/image-10-8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image" Target="../media/image-10-7.png"/><Relationship Id="rId8" Type="http://schemas.openxmlformats.org/officeDocument/2006/relationships/image" Target="../media/image-10-8.png"/><Relationship Id="rId9" Type="http://schemas.openxmlformats.org/officeDocument/2006/relationships/slideLayout" Target="../slideLayouts/slideLayout11.xml"/><Relationship Id="rId10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GitHub 팀 프로젝트 환경 설정그리고 협업 가이드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팀 프로젝트 관리를 위한 GitHub 환경 설정과 협업 방식을 정리합니다.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리포지토리 생성부터 작업물 관리, 협업 규칙까지 구성합니다.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9307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효과적인 GitHub 협업의 핵심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680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문서화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170515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모든 작업과 의사결정 과정을 README, 회의록 등으로 기록하여 팀원 모두가 참조할 수 있게 합니다.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633" y="3353991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코드 표준화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주석을 통한 공유와 통합으로 코드의 가독성과 유지보수성을 높입니다.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201" y="3353991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브랜치 관리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체계적인 브랜치 전략으로 작업 충돌을 방지하고 효율적인 협업 환경을 구축합니다.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5201" y="5613559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1326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소통과 공유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623084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정기적인 미팅과 지식 공유로 팀 전체의 역량을 향상시키고 프로젝트의 성공 가능성을 높입니다.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15633" y="5613559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9393"/>
            <a:ext cx="66694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팀 프로젝트 리포지토리 생성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48776"/>
            <a:ext cx="4196358" cy="226814"/>
          </a:xfrm>
          <a:prstGeom prst="roundRect">
            <a:avLst>
              <a:gd name="adj" fmla="val 9000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0604" y="5902404"/>
            <a:ext cx="2874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GitHub 리포지토리 생성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6392823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GitHub에 로그인하고 Repositories 페이지에서 새 리포지토리를 생성합니다. 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108496"/>
            <a:ext cx="4196358" cy="226814"/>
          </a:xfrm>
          <a:prstGeom prst="roundRect">
            <a:avLst>
              <a:gd name="adj" fmla="val 9000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43776" y="55621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팀원 초대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6052542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리포지토리 Settings 페이지에서 팀원들을 초대하여 협업 환경을 구성합니다.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768334"/>
            <a:ext cx="4196358" cy="226814"/>
          </a:xfrm>
          <a:prstGeom prst="roundRect">
            <a:avLst>
              <a:gd name="adj" fmla="val 9000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66948" y="5221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로컬 저장소 설정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712381"/>
            <a:ext cx="3742730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Git 설치 후 터미널에서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clone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명령어로 로컬 저장소를 설정합니다.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5669"/>
            <a:ext cx="68059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브랜치 관리 및 작업물 업로드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214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브랜치 생성 및 관리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402568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메인 브랜치로 이동: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checkout main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222909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새 브랜치 생성: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checkout -b 새 브랜치 이름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43249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브랜치 확인: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branch -a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(로컬),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branch -r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(원격)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63590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원격 연결: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branch --set-upstream-to origin/main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28214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작업물 업로드 과정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3402568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파일 추가: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add .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또는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add 파일명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222909"/>
            <a:ext cx="35015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상태 확인: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status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672727"/>
            <a:ext cx="35015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커밋: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commit -m "[작업자명] 내용"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49306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푸시: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git push origin 브랜치 이름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8809"/>
            <a:ext cx="68059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작업물 합치기 및 저장소 갱신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1121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452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Pull Request 생성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73570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브랜치에 작업물 업로드 후 GitHub에서 Compare &amp; pull request 버튼을 클릭하여 PR을 생성합니다.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11121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452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코드 리뷰 및 승인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735705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팀원들의 코드 리뷰 후 승인을 받습니다.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8832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223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메인 브랜치에 병합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312813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승인 후 메인 브랜치에 작업물이 병합됩니다.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68832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223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로컬 저장소 갱신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312813"/>
            <a:ext cx="6067782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pull origin main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으로 메인 브랜치를,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pull origin 자기 브랜치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로 자신의 브랜치를 최신으로 갱신합니다.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02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협업 진행의 큰 그림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42699"/>
            <a:ext cx="6407944" cy="1730812"/>
          </a:xfrm>
          <a:prstGeom prst="roundRect">
            <a:avLst>
              <a:gd name="adj" fmla="val 11795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2799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데이터 준비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51084" y="3290411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Kaggle에서 데이터 다운로드 후 data/ 폴더에 저장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542699"/>
            <a:ext cx="6408063" cy="1730812"/>
          </a:xfrm>
          <a:prstGeom prst="roundRect">
            <a:avLst>
              <a:gd name="adj" fmla="val 11795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85842" y="2799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개별 작업 진행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85842" y="3290411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각자의 작업 환경에서 Step 1~6, 기초 통계, 데이터 시각화 코드 작성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500324"/>
            <a:ext cx="6407944" cy="1367909"/>
          </a:xfrm>
          <a:prstGeom prst="roundRect">
            <a:avLst>
              <a:gd name="adj" fmla="val 14924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51084" y="47576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코드 문서화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51084" y="524803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다른 팀원이 이해할 수 있도록 상세한 주석 작성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500324"/>
            <a:ext cx="6408063" cy="1367909"/>
          </a:xfrm>
          <a:prstGeom prst="roundRect">
            <a:avLst>
              <a:gd name="adj" fmla="val 14924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5842" y="47576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작업물 통합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85842" y="524803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개인 폴더에 저장된 작업물을 하나의 파일로 통합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12338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C833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※ 공통화의 이유: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팀 프로젝트 분업 시 개인의 능력이 특정 부분에 집중될 수 있습니다. 이러한 분절화 방지와 개인 발전을 위해 지식 경영의 공통화를 원칙으로 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146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095" y="3311843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폴더 구조 설계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60095" y="4316254"/>
            <a:ext cx="6446520" cy="1312307"/>
          </a:xfrm>
          <a:prstGeom prst="roundRect">
            <a:avLst>
              <a:gd name="adj" fmla="val 14894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0095" y="4316254"/>
            <a:ext cx="121920" cy="1312307"/>
          </a:xfrm>
          <a:prstGeom prst="roundRect">
            <a:avLst>
              <a:gd name="adj" fmla="val 160317"/>
            </a:avLst>
          </a:prstGeom>
          <a:solidFill>
            <a:srgbClr val="FC8337"/>
          </a:solidFill>
          <a:ln/>
        </p:spPr>
      </p:sp>
      <p:sp>
        <p:nvSpPr>
          <p:cNvPr id="6" name="Text 3"/>
          <p:cNvSpPr/>
          <p:nvPr/>
        </p:nvSpPr>
        <p:spPr>
          <a:xfrm>
            <a:off x="1129665" y="456390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데이터 폴더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129665" y="5033486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data/ - 원본 및 전처리 데이터 저장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3785" y="4316254"/>
            <a:ext cx="6446520" cy="1312307"/>
          </a:xfrm>
          <a:prstGeom prst="roundRect">
            <a:avLst>
              <a:gd name="adj" fmla="val 14894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23785" y="4316254"/>
            <a:ext cx="121920" cy="1312307"/>
          </a:xfrm>
          <a:prstGeom prst="roundRect">
            <a:avLst>
              <a:gd name="adj" fmla="val 160317"/>
            </a:avLst>
          </a:prstGeom>
          <a:solidFill>
            <a:srgbClr val="FC8337"/>
          </a:solidFill>
          <a:ln/>
        </p:spPr>
      </p:sp>
      <p:sp>
        <p:nvSpPr>
          <p:cNvPr id="10" name="Text 7"/>
          <p:cNvSpPr/>
          <p:nvPr/>
        </p:nvSpPr>
        <p:spPr>
          <a:xfrm>
            <a:off x="7793355" y="456390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개인 작업 공간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7793355" y="5033486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각 팀원별 폴더 (hobi2k/, jaewonyootime/, kooljk/, sihun/)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60095" y="5845731"/>
            <a:ext cx="6446520" cy="1789986"/>
          </a:xfrm>
          <a:prstGeom prst="roundRect">
            <a:avLst>
              <a:gd name="adj" fmla="val 10920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0095" y="5845731"/>
            <a:ext cx="121920" cy="1789986"/>
          </a:xfrm>
          <a:prstGeom prst="roundRect">
            <a:avLst>
              <a:gd name="adj" fmla="val 160317"/>
            </a:avLst>
          </a:prstGeom>
          <a:solidFill>
            <a:srgbClr val="FC8337"/>
          </a:solidFill>
          <a:ln/>
        </p:spPr>
      </p:sp>
      <p:sp>
        <p:nvSpPr>
          <p:cNvPr id="14" name="Text 11"/>
          <p:cNvSpPr/>
          <p:nvPr/>
        </p:nvSpPr>
        <p:spPr>
          <a:xfrm>
            <a:off x="1129665" y="6093381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결과물 저장소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129665" y="6562963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results/ - 최종 결과물 저장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7423785" y="5845731"/>
            <a:ext cx="6446520" cy="1789986"/>
          </a:xfrm>
          <a:prstGeom prst="roundRect">
            <a:avLst>
              <a:gd name="adj" fmla="val 10920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423785" y="5845731"/>
            <a:ext cx="121920" cy="1789986"/>
          </a:xfrm>
          <a:prstGeom prst="roundRect">
            <a:avLst>
              <a:gd name="adj" fmla="val 160317"/>
            </a:avLst>
          </a:prstGeom>
          <a:solidFill>
            <a:srgbClr val="FC8337"/>
          </a:solidFill>
          <a:ln/>
        </p:spPr>
      </p:sp>
      <p:sp>
        <p:nvSpPr>
          <p:cNvPr id="18" name="Text 15"/>
          <p:cNvSpPr/>
          <p:nvPr/>
        </p:nvSpPr>
        <p:spPr>
          <a:xfrm>
            <a:off x="7793355" y="6093381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프로젝트 문서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7793355" y="6562963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README.md - 프로젝트 개요 및 가이드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7793355" y="7040642"/>
            <a:ext cx="582930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requirements.txt - GitHub 사용 가이드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154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분석 목표의 명확화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5911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Step 1~6 목표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17230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IMDB top 1000.csv 데이터 불러오기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397740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전체 영화 개수, 평균/최고/최저 평점 계산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78250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최고 평점 영화 목록 출력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22470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장르별 평균 평점 계산 및 정렬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66689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연도별 평균 평점 계산 및 정렬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610909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연도별 평균 평점 변화 그래프 표현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2591157"/>
            <a:ext cx="28802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기초 통계 및 시각화 목표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42721" y="317230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데이터 프로파일링 및 전처리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361449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시대별, 장르별 Rates, Votes, Gross 평균 시각화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42721" y="441960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장르 상관없이 Rates, Votes, Gross 평균 시각화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342721" y="522470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외부 지표와 데이터의 상관관계 분석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342721" y="602980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선, 히트맵, 바 차트 등을 활용한 가독성 높은 시각화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54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협업 규칙 설정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744385"/>
            <a:ext cx="3664744" cy="3325773"/>
          </a:xfrm>
          <a:prstGeom prst="roundRect">
            <a:avLst>
              <a:gd name="adj" fmla="val 613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3464" y="19940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작업 원칙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43464" y="2484477"/>
            <a:ext cx="3165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각 팀원은 자신의 폴더에서만 작업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43464" y="3289578"/>
            <a:ext cx="3165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Pull Request를 통한 병합 진행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1744385"/>
            <a:ext cx="3664863" cy="3325773"/>
          </a:xfrm>
          <a:prstGeom prst="roundRect">
            <a:avLst>
              <a:gd name="adj" fmla="val 613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35022" y="19940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데이터/작업물 공유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35022" y="2484477"/>
            <a:ext cx="316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모든 데이터는 data/ 폴더 기준으로 공유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35022" y="3289578"/>
            <a:ext cx="316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원본 파일 수정 없이 전처리 후 새 파일 생성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935022" y="4094678"/>
            <a:ext cx="316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모든 공유 작업에 문서화 및 공통화 수행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296972"/>
            <a:ext cx="7556421" cy="2237065"/>
          </a:xfrm>
          <a:prstGeom prst="roundRect">
            <a:avLst>
              <a:gd name="adj" fmla="val 912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3464" y="55466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커밋 메시지 규칙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3464" y="6037064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[작업자명] update 파일명: 문서/코드 추가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43464" y="6479262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[작업자명] fix 파일명: 오류 수정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43464" y="6921460"/>
            <a:ext cx="70570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[작업자명] delete 파일명: 삭제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965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코드 병합 고려사항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35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코드 병합 방법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165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타 팀원의 ipynb 파일과 병합하는 파이썬 코드를 작성하여 효율적인 통합 작업을 진행합니다.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464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병합 코드는 GitHub 리포지토리에 공유합니다.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2354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작업 환경 간 호환성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816548"/>
            <a:ext cx="62447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리눅스 기반(Collab 포함):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!apt -y install fonts-nanum &gt; /dev/null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36889"/>
            <a:ext cx="6244709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윈도우 기반: hobi2k/Fonts/에서 나눔고딕 설치 후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mpl.rc('font', family='NanumGothic')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449610"/>
            <a:ext cx="62447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맥 기반: Homebrew 설치 후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10101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brew install --cask font-nanum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2025-09-02T14:09:34Z</dcterms:created>
  <dcterms:modified xsi:type="dcterms:W3CDTF">2025-09-02T14:09:34Z</dcterms:modified>
</cp:coreProperties>
</file>